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57" r:id="rId5"/>
    <p:sldId id="266" r:id="rId6"/>
    <p:sldId id="267" r:id="rId7"/>
    <p:sldId id="268" r:id="rId8"/>
    <p:sldId id="264" r:id="rId9"/>
    <p:sldId id="271" r:id="rId10"/>
    <p:sldId id="270" r:id="rId11"/>
    <p:sldId id="276" r:id="rId12"/>
    <p:sldId id="262" r:id="rId13"/>
    <p:sldId id="274" r:id="rId14"/>
    <p:sldId id="263" r:id="rId15"/>
    <p:sldId id="273" r:id="rId16"/>
    <p:sldId id="272" r:id="rId17"/>
    <p:sldId id="265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4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C986A-32B5-4BB4-BF83-1B482235060F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3A673-C167-4853-8BB0-51F152BEFD5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41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4EAFE3-F87F-4715-95F9-122C5AFD4A80}" type="slidenum">
              <a:rPr lang="nl-NL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064" y="8685046"/>
            <a:ext cx="2972335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457200" eaLnBrk="1" fontAlgn="base" hangingPunct="1">
              <a:spcBef>
                <a:spcPct val="0"/>
              </a:spcBef>
              <a:spcAft>
                <a:spcPct val="0"/>
              </a:spcAft>
            </a:pPr>
            <a:fld id="{02FC68EE-32CF-4414-8702-7143637717DB}" type="slidenum">
              <a:rPr lang="nl-NL" altLang="nl-NL">
                <a:solidFill>
                  <a:prstClr val="black"/>
                </a:solidFill>
              </a:rPr>
              <a:pPr algn="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>
              <a:solidFill>
                <a:prstClr val="black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3985"/>
            <a:ext cx="5028132" cy="41145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nl-NL" smtClean="0"/>
          </a:p>
        </p:txBody>
      </p:sp>
    </p:spTree>
    <p:extLst>
      <p:ext uri="{BB962C8B-B14F-4D97-AF65-F5344CB8AC3E}">
        <p14:creationId xmlns:p14="http://schemas.microsoft.com/office/powerpoint/2010/main" val="2454265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04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258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67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EE795-0509-4DE3-9E3B-D037C397EA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F26E4-AAD9-4E93-8DDC-8DE5C80326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44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8E15-2988-4749-8462-432B878FE6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5132-657F-4F3F-A6C0-156B31A7AF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46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B07EC-5F3F-4CFF-AF54-BB89C110CA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9CE5-FE10-4E39-B299-7221A476E5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9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76D67-0666-47A5-BE60-2FDF322089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BC0B-307B-479A-95FB-D28002B883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4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2943-56C6-44BE-A24A-DF203474EB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9DD1E-76D3-4C71-B225-B9A069DC0D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92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E9BB-9092-4E87-B72E-F5B6288FE9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EE0E-FFF0-44F5-A498-66A384C657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20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F91A-6BE6-4430-9A6B-77FF43C09C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2AF0-7278-48CD-B417-6085947019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7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DB3FA-4E33-4844-B974-6A5C0A8CFE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7905-BF51-4D21-8E8A-369A592D5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3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54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243FE-088F-4511-9B4E-A9ADE0428A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1007-EEE4-4424-B800-5992F22A7F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89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5611-CB70-4DCF-854E-84E5FD2150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4E5C-2420-468C-B8C2-D0F2D331E7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7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447F-A90F-48D3-B53B-A18A003CD5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B9BEE-B6E6-40EF-943F-66D0FA691E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7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650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07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892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8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70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65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58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9F7-E982-468B-B275-83D425FECEB8}" type="datetimeFigureOut">
              <a:rPr lang="nl-NL" smtClean="0"/>
              <a:t>28-4-2017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960FA-EAF4-45EA-90BC-58863A84474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49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nl-NL" smtClean="0"/>
              <a:t>Click to edit Master title style</a:t>
            </a:r>
            <a:endParaRPr lang="en-US" altLang="nl-NL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nl-NL" smtClean="0"/>
              <a:t>Click to edit Master text styles</a:t>
            </a:r>
          </a:p>
          <a:p>
            <a:pPr lvl="1"/>
            <a:r>
              <a:rPr lang="en-CA" altLang="nl-NL" smtClean="0"/>
              <a:t>Second level</a:t>
            </a:r>
          </a:p>
          <a:p>
            <a:pPr lvl="2"/>
            <a:r>
              <a:rPr lang="en-CA" altLang="nl-NL" smtClean="0"/>
              <a:t>Third level</a:t>
            </a:r>
          </a:p>
          <a:p>
            <a:pPr lvl="3"/>
            <a:r>
              <a:rPr lang="en-CA" altLang="nl-NL" smtClean="0"/>
              <a:t>Fourth level</a:t>
            </a:r>
          </a:p>
          <a:p>
            <a:pPr lvl="4"/>
            <a:r>
              <a:rPr lang="en-CA" altLang="nl-NL" smtClean="0"/>
              <a:t>Fifth level</a:t>
            </a:r>
            <a:endParaRPr lang="en-US" altLang="nl-N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8DAD1C74-D831-4DCA-A88E-19CC8FD3AA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4/28/2017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457200">
              <a:defRPr/>
            </a:pPr>
            <a:fld id="{07EBAF1A-575E-42AE-A356-F9E4F673EE42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4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7990656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tx2"/>
                </a:solidFill>
                <a:ea typeface="Times New Roman"/>
                <a:cs typeface="Times New Roman"/>
              </a:rPr>
              <a:t>Pharmacotherapy in children – </a:t>
            </a:r>
            <a:r>
              <a:rPr lang="en-GB" b="1" dirty="0" smtClean="0">
                <a:solidFill>
                  <a:schemeClr val="tx2"/>
                </a:solidFill>
                <a:ea typeface="Times New Roman"/>
                <a:cs typeface="Times New Roman"/>
              </a:rPr>
              <a:t/>
            </a:r>
            <a:br>
              <a:rPr lang="en-GB" b="1" dirty="0" smtClean="0">
                <a:solidFill>
                  <a:schemeClr val="tx2"/>
                </a:solidFill>
                <a:ea typeface="Times New Roman"/>
                <a:cs typeface="Times New Roman"/>
              </a:rPr>
            </a:br>
            <a:r>
              <a:rPr lang="en-GB" b="1" dirty="0" smtClean="0">
                <a:solidFill>
                  <a:schemeClr val="tx2"/>
                </a:solidFill>
                <a:ea typeface="Times New Roman"/>
                <a:cs typeface="Times New Roman"/>
              </a:rPr>
              <a:t>small </a:t>
            </a:r>
            <a:r>
              <a:rPr lang="en-GB" b="1" dirty="0">
                <a:solidFill>
                  <a:schemeClr val="tx2"/>
                </a:solidFill>
                <a:ea typeface="Times New Roman"/>
                <a:cs typeface="Times New Roman"/>
              </a:rPr>
              <a:t>populations of human </a:t>
            </a:r>
            <a:r>
              <a:rPr lang="en-GB" b="1" dirty="0">
                <a:solidFill>
                  <a:srgbClr val="1F497D"/>
                </a:solidFill>
                <a:ea typeface="Times New Roman"/>
                <a:cs typeface="Times New Roman"/>
              </a:rPr>
              <a:t>subjects who are not just small adults</a:t>
            </a:r>
            <a:endParaRPr lang="nl-NL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Hanneke van der Lee, MD, PhD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77033"/>
            <a:ext cx="12985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94947"/>
            <a:ext cx="18415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9" y="5594909"/>
            <a:ext cx="1254537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2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PK/PD studies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nl-NL" dirty="0" err="1" smtClean="0"/>
              <a:t>Adults</a:t>
            </a:r>
            <a:r>
              <a:rPr lang="nl-NL" dirty="0" smtClean="0"/>
              <a:t>:</a:t>
            </a:r>
          </a:p>
          <a:p>
            <a:r>
              <a:rPr lang="nl-NL" dirty="0" smtClean="0"/>
              <a:t>12 </a:t>
            </a:r>
            <a:r>
              <a:rPr lang="nl-NL" dirty="0" err="1" smtClean="0"/>
              <a:t>blood</a:t>
            </a:r>
            <a:r>
              <a:rPr lang="nl-NL" dirty="0" smtClean="0"/>
              <a:t> samples taken in 24 </a:t>
            </a:r>
            <a:r>
              <a:rPr lang="nl-NL" dirty="0" err="1" smtClean="0"/>
              <a:t>hours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(Data-</a:t>
            </a:r>
            <a:r>
              <a:rPr lang="nl-NL" dirty="0" err="1" smtClean="0"/>
              <a:t>rich</a:t>
            </a:r>
            <a:r>
              <a:rPr lang="nl-NL" dirty="0" smtClean="0"/>
              <a:t> approach)</a:t>
            </a:r>
          </a:p>
          <a:p>
            <a:endParaRPr lang="nl-NL" dirty="0"/>
          </a:p>
          <a:p>
            <a:r>
              <a:rPr lang="nl-NL" dirty="0" err="1" smtClean="0"/>
              <a:t>Children</a:t>
            </a:r>
            <a:r>
              <a:rPr lang="nl-NL" dirty="0" smtClean="0"/>
              <a:t>:</a:t>
            </a:r>
          </a:p>
          <a:p>
            <a:r>
              <a:rPr lang="nl-NL" dirty="0" err="1" smtClean="0"/>
              <a:t>Population</a:t>
            </a:r>
            <a:r>
              <a:rPr lang="nl-NL" dirty="0" smtClean="0"/>
              <a:t> approach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16" y="1429239"/>
            <a:ext cx="3433907" cy="484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590582" y="6382844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De Cock et al. </a:t>
            </a:r>
            <a:r>
              <a:rPr lang="nl-NL" dirty="0" err="1" smtClean="0"/>
              <a:t>Eur</a:t>
            </a:r>
            <a:r>
              <a:rPr lang="nl-NL" dirty="0" smtClean="0"/>
              <a:t> J </a:t>
            </a:r>
            <a:r>
              <a:rPr lang="nl-NL" dirty="0" err="1" smtClean="0"/>
              <a:t>Clin</a:t>
            </a:r>
            <a:r>
              <a:rPr lang="nl-NL" dirty="0" smtClean="0"/>
              <a:t> </a:t>
            </a:r>
            <a:r>
              <a:rPr lang="nl-NL" dirty="0" err="1" smtClean="0"/>
              <a:t>Pharmacol</a:t>
            </a:r>
            <a:r>
              <a:rPr lang="nl-NL" dirty="0" smtClean="0"/>
              <a:t> 2011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446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What</a:t>
            </a:r>
            <a:r>
              <a:rPr lang="nl-NL" b="1" dirty="0" smtClean="0">
                <a:solidFill>
                  <a:schemeClr val="tx2"/>
                </a:solidFill>
              </a:rPr>
              <a:t> is </a:t>
            </a:r>
            <a:r>
              <a:rPr lang="nl-NL" b="1" dirty="0" err="1" smtClean="0">
                <a:solidFill>
                  <a:schemeClr val="tx2"/>
                </a:solidFill>
              </a:rPr>
              <a:t>the</a:t>
            </a:r>
            <a:r>
              <a:rPr lang="nl-NL" b="1" dirty="0" smtClean="0">
                <a:solidFill>
                  <a:schemeClr val="tx2"/>
                </a:solidFill>
              </a:rPr>
              <a:t> right </a:t>
            </a:r>
            <a:r>
              <a:rPr lang="nl-NL" b="1" dirty="0" err="1" smtClean="0">
                <a:solidFill>
                  <a:schemeClr val="tx2"/>
                </a:solidFill>
              </a:rPr>
              <a:t>dose</a:t>
            </a:r>
            <a:r>
              <a:rPr lang="nl-NL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useful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Calculate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weight</a:t>
            </a:r>
            <a:r>
              <a:rPr lang="nl-NL" dirty="0" smtClean="0"/>
              <a:t> or BSA</a:t>
            </a:r>
          </a:p>
          <a:p>
            <a:pPr lvl="1"/>
            <a:r>
              <a:rPr lang="nl-NL" dirty="0" smtClean="0"/>
              <a:t>80% of </a:t>
            </a:r>
            <a:r>
              <a:rPr lang="nl-NL" dirty="0" err="1" smtClean="0"/>
              <a:t>the</a:t>
            </a:r>
            <a:r>
              <a:rPr lang="nl-NL" dirty="0" smtClean="0"/>
              <a:t> adult </a:t>
            </a:r>
            <a:r>
              <a:rPr lang="nl-NL" dirty="0" err="1" smtClean="0"/>
              <a:t>dose</a:t>
            </a:r>
            <a:endParaRPr lang="nl-NL" dirty="0" smtClean="0"/>
          </a:p>
          <a:p>
            <a:r>
              <a:rPr lang="nl-NL" dirty="0" smtClean="0"/>
              <a:t>Recent </a:t>
            </a:r>
            <a:r>
              <a:rPr lang="nl-NL" dirty="0" err="1" smtClean="0"/>
              <a:t>developments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Extrapolation</a:t>
            </a:r>
            <a:r>
              <a:rPr lang="nl-NL" dirty="0" smtClean="0"/>
              <a:t> </a:t>
            </a:r>
          </a:p>
          <a:p>
            <a:pPr lvl="1"/>
            <a:r>
              <a:rPr lang="nl-NL" dirty="0" err="1" smtClean="0"/>
              <a:t>Modelling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simulation</a:t>
            </a:r>
            <a:endParaRPr lang="nl-NL" dirty="0" smtClean="0"/>
          </a:p>
          <a:p>
            <a:pPr lvl="1"/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77" y="3717032"/>
            <a:ext cx="345185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7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Extrapolation</a:t>
            </a:r>
            <a:r>
              <a:rPr lang="nl-NL" b="1" dirty="0" smtClean="0">
                <a:solidFill>
                  <a:schemeClr val="tx2"/>
                </a:solidFill>
              </a:rPr>
              <a:t> …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‘use of data (in vitro, in silico, PK, PD, safety, efficacy) acquired in one population and/or experimental setting to make inference about another population of interest</a:t>
            </a:r>
            <a:r>
              <a:rPr lang="en-US" dirty="0" smtClean="0"/>
              <a:t>.’</a:t>
            </a:r>
            <a:endParaRPr lang="nl-NL" dirty="0" smtClean="0"/>
          </a:p>
          <a:p>
            <a:r>
              <a:rPr lang="nl-NL" dirty="0" err="1" smtClean="0"/>
              <a:t>Dose</a:t>
            </a:r>
            <a:endParaRPr lang="nl-NL" dirty="0" smtClean="0"/>
          </a:p>
          <a:p>
            <a:r>
              <a:rPr lang="nl-NL" dirty="0" err="1" smtClean="0"/>
              <a:t>Efficacy</a:t>
            </a:r>
            <a:endParaRPr lang="nl-NL" dirty="0" smtClean="0"/>
          </a:p>
          <a:p>
            <a:r>
              <a:rPr lang="nl-NL" dirty="0" smtClean="0"/>
              <a:t>Safety</a:t>
            </a:r>
          </a:p>
          <a:p>
            <a:r>
              <a:rPr lang="nl-NL" dirty="0" err="1" smtClean="0"/>
              <a:t>Assumptions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sample </a:t>
            </a:r>
            <a:r>
              <a:rPr lang="nl-NL" dirty="0" err="1" smtClean="0"/>
              <a:t>size</a:t>
            </a:r>
            <a:r>
              <a:rPr lang="nl-NL" dirty="0" smtClean="0"/>
              <a:t> </a:t>
            </a:r>
            <a:r>
              <a:rPr lang="nl-NL" dirty="0" err="1" smtClean="0"/>
              <a:t>calculations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9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FDA </a:t>
            </a:r>
            <a:r>
              <a:rPr lang="nl-NL" b="1" dirty="0" err="1" smtClean="0">
                <a:solidFill>
                  <a:schemeClr val="tx2"/>
                </a:solidFill>
              </a:rPr>
              <a:t>decision</a:t>
            </a:r>
            <a:r>
              <a:rPr lang="nl-NL" b="1" dirty="0" smtClean="0">
                <a:solidFill>
                  <a:schemeClr val="tx2"/>
                </a:solidFill>
              </a:rPr>
              <a:t> tree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0280"/>
            <a:ext cx="7346345" cy="498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062"/>
            <a:ext cx="4743576" cy="651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889880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6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EMA review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29600" cy="27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02" y="3894716"/>
            <a:ext cx="7056784" cy="284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7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Way forward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Empirical</a:t>
            </a:r>
            <a:r>
              <a:rPr lang="nl-NL" dirty="0" smtClean="0"/>
              <a:t> data are </a:t>
            </a:r>
            <a:r>
              <a:rPr lang="nl-NL" dirty="0" err="1" smtClean="0"/>
              <a:t>always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endParaRPr lang="nl-NL" dirty="0" smtClean="0"/>
          </a:p>
          <a:p>
            <a:r>
              <a:rPr lang="nl-NL" dirty="0" smtClean="0"/>
              <a:t>Make </a:t>
            </a:r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available</a:t>
            </a:r>
            <a:r>
              <a:rPr lang="nl-NL" dirty="0" smtClean="0"/>
              <a:t> data</a:t>
            </a:r>
          </a:p>
          <a:p>
            <a:r>
              <a:rPr lang="nl-NL" dirty="0" err="1" smtClean="0"/>
              <a:t>Stimulate</a:t>
            </a:r>
            <a:r>
              <a:rPr lang="nl-NL" dirty="0" smtClean="0"/>
              <a:t> </a:t>
            </a:r>
            <a:r>
              <a:rPr lang="nl-NL" dirty="0" err="1" smtClean="0"/>
              <a:t>paediatricians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improve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quality</a:t>
            </a:r>
            <a:r>
              <a:rPr lang="nl-NL" dirty="0" smtClean="0"/>
              <a:t> of </a:t>
            </a:r>
            <a:r>
              <a:rPr lang="nl-NL" dirty="0" err="1" smtClean="0"/>
              <a:t>their</a:t>
            </a:r>
            <a:r>
              <a:rPr lang="nl-NL" dirty="0" smtClean="0"/>
              <a:t> (</a:t>
            </a:r>
            <a:r>
              <a:rPr lang="nl-NL" dirty="0" err="1" smtClean="0"/>
              <a:t>clinical</a:t>
            </a:r>
            <a:r>
              <a:rPr lang="nl-NL" dirty="0" smtClean="0"/>
              <a:t>) data</a:t>
            </a:r>
          </a:p>
          <a:p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just</a:t>
            </a:r>
            <a:r>
              <a:rPr lang="nl-NL" dirty="0" smtClean="0"/>
              <a:t> do ‘</a:t>
            </a:r>
            <a:r>
              <a:rPr lang="nl-NL" dirty="0" err="1" smtClean="0"/>
              <a:t>what</a:t>
            </a:r>
            <a:r>
              <a:rPr lang="nl-NL" dirty="0" smtClean="0"/>
              <a:t> we </a:t>
            </a:r>
            <a:r>
              <a:rPr lang="nl-NL" dirty="0" err="1" smtClean="0"/>
              <a:t>always</a:t>
            </a:r>
            <a:r>
              <a:rPr lang="nl-NL" dirty="0" smtClean="0"/>
              <a:t> do’, but </a:t>
            </a:r>
            <a:r>
              <a:rPr lang="nl-NL" dirty="0" err="1" smtClean="0"/>
              <a:t>develop</a:t>
            </a:r>
            <a:r>
              <a:rPr lang="nl-NL" dirty="0" smtClean="0"/>
              <a:t> new </a:t>
            </a:r>
            <a:r>
              <a:rPr lang="nl-NL" dirty="0" err="1" smtClean="0"/>
              <a:t>methods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97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Thank</a:t>
            </a:r>
            <a:r>
              <a:rPr lang="nl-NL" b="1" dirty="0" smtClean="0">
                <a:solidFill>
                  <a:schemeClr val="tx2"/>
                </a:solidFill>
              </a:rPr>
              <a:t> </a:t>
            </a:r>
            <a:r>
              <a:rPr lang="nl-NL" b="1" dirty="0" err="1" smtClean="0">
                <a:solidFill>
                  <a:schemeClr val="tx2"/>
                </a:solidFill>
              </a:rPr>
              <a:t>you</a:t>
            </a:r>
            <a:r>
              <a:rPr lang="nl-NL" b="1" dirty="0" smtClean="0">
                <a:solidFill>
                  <a:schemeClr val="tx2"/>
                </a:solidFill>
              </a:rPr>
              <a:t>!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1"/>
            <a:ext cx="9144000" cy="384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7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tx2"/>
                </a:solidFill>
              </a:rPr>
              <a:t>Children</a:t>
            </a:r>
            <a:r>
              <a:rPr lang="nl-NL" b="1" dirty="0" smtClean="0">
                <a:solidFill>
                  <a:schemeClr val="tx2"/>
                </a:solidFill>
              </a:rPr>
              <a:t>?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276872"/>
            <a:ext cx="4104456" cy="27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155" y="2348880"/>
            <a:ext cx="428553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6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seringsinfo per leeftij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694612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724525" y="5657850"/>
            <a:ext cx="245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>
                <a:solidFill>
                  <a:srgbClr val="C0504D"/>
                </a:solidFill>
              </a:rPr>
              <a:t>Tan et al. MJA 2003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088" y="209550"/>
            <a:ext cx="74832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l-NL" altLang="nl-NL" sz="2000" dirty="0" smtClean="0">
                <a:solidFill>
                  <a:prstClr val="black"/>
                </a:solidFill>
              </a:rPr>
              <a:t>‘…</a:t>
            </a:r>
            <a:r>
              <a:rPr lang="nl-NL" altLang="nl-NL" sz="2000" dirty="0">
                <a:solidFill>
                  <a:prstClr val="black"/>
                </a:solidFill>
              </a:rPr>
              <a:t>no </a:t>
            </a:r>
            <a:r>
              <a:rPr lang="nl-NL" altLang="nl-NL" sz="2000" i="1" dirty="0">
                <a:solidFill>
                  <a:prstClr val="black"/>
                </a:solidFill>
              </a:rPr>
              <a:t>adequate </a:t>
            </a:r>
            <a:r>
              <a:rPr lang="nl-NL" altLang="nl-NL" sz="2000" i="1" dirty="0" err="1">
                <a:solidFill>
                  <a:prstClr val="black"/>
                </a:solidFill>
                <a:latin typeface="Arial" charset="0"/>
              </a:rPr>
              <a:t>scientific</a:t>
            </a:r>
            <a:r>
              <a:rPr lang="nl-NL" altLang="nl-NL" sz="2000" i="1" dirty="0">
                <a:solidFill>
                  <a:prstClr val="black"/>
                </a:solidFill>
              </a:rPr>
              <a:t> basis </a:t>
            </a:r>
            <a:r>
              <a:rPr lang="nl-NL" altLang="nl-NL" sz="2000" dirty="0">
                <a:solidFill>
                  <a:prstClr val="black"/>
                </a:solidFill>
              </a:rPr>
              <a:t>info </a:t>
            </a:r>
            <a:r>
              <a:rPr lang="nl-NL" altLang="nl-NL" sz="2000" dirty="0" err="1">
                <a:solidFill>
                  <a:prstClr val="black"/>
                </a:solidFill>
              </a:rPr>
              <a:t>for</a:t>
            </a:r>
            <a:r>
              <a:rPr lang="nl-NL" altLang="nl-NL" sz="2000" dirty="0">
                <a:solidFill>
                  <a:prstClr val="black"/>
                </a:solidFill>
              </a:rPr>
              <a:t> 80% of </a:t>
            </a:r>
            <a:r>
              <a:rPr lang="nl-NL" altLang="nl-NL" sz="2000" dirty="0" err="1">
                <a:solidFill>
                  <a:prstClr val="black"/>
                </a:solidFill>
              </a:rPr>
              <a:t>prescription</a:t>
            </a:r>
            <a:r>
              <a:rPr lang="nl-NL" altLang="nl-NL" sz="2000" dirty="0">
                <a:solidFill>
                  <a:prstClr val="black"/>
                </a:solidFill>
              </a:rPr>
              <a:t> </a:t>
            </a:r>
            <a:r>
              <a:rPr lang="nl-NL" altLang="nl-NL" sz="2000" dirty="0" err="1">
                <a:solidFill>
                  <a:prstClr val="black"/>
                </a:solidFill>
              </a:rPr>
              <a:t>medicines</a:t>
            </a:r>
            <a:r>
              <a:rPr lang="nl-NL" altLang="nl-NL" sz="2000" dirty="0">
                <a:solidFill>
                  <a:prstClr val="black"/>
                </a:solidFill>
              </a:rPr>
              <a:t>.’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5435600" y="2924175"/>
            <a:ext cx="3313113" cy="504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nl-NL" altLang="nl-NL" sz="180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7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Brief </a:t>
            </a:r>
            <a:r>
              <a:rPr lang="nl-NL" b="1" dirty="0" err="1" smtClean="0">
                <a:solidFill>
                  <a:schemeClr val="tx2"/>
                </a:solidFill>
              </a:rPr>
              <a:t>history</a:t>
            </a:r>
            <a:r>
              <a:rPr lang="nl-NL" b="1" dirty="0" smtClean="0">
                <a:solidFill>
                  <a:schemeClr val="tx2"/>
                </a:solidFill>
              </a:rPr>
              <a:t> of drugs in </a:t>
            </a:r>
            <a:r>
              <a:rPr lang="nl-NL" b="1" dirty="0" err="1" smtClean="0">
                <a:solidFill>
                  <a:schemeClr val="tx2"/>
                </a:solidFill>
              </a:rPr>
              <a:t>children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r>
              <a:rPr lang="nl-NL" dirty="0" smtClean="0"/>
              <a:t>Disasters:</a:t>
            </a:r>
          </a:p>
          <a:p>
            <a:pPr lvl="1"/>
            <a:r>
              <a:rPr lang="nl-NL" dirty="0" smtClean="0"/>
              <a:t>1937 </a:t>
            </a:r>
            <a:r>
              <a:rPr lang="nl-NL" dirty="0" err="1" smtClean="0"/>
              <a:t>Sulphanylamide</a:t>
            </a:r>
            <a:endParaRPr lang="nl-NL" dirty="0" smtClean="0"/>
          </a:p>
          <a:p>
            <a:pPr lvl="1"/>
            <a:r>
              <a:rPr lang="nl-NL" dirty="0" smtClean="0"/>
              <a:t>1956 </a:t>
            </a:r>
            <a:r>
              <a:rPr lang="nl-NL" dirty="0" err="1" smtClean="0"/>
              <a:t>Sulphisoxazole</a:t>
            </a:r>
            <a:endParaRPr lang="nl-NL" dirty="0" smtClean="0"/>
          </a:p>
          <a:p>
            <a:pPr lvl="1"/>
            <a:r>
              <a:rPr lang="nl-NL" dirty="0" smtClean="0"/>
              <a:t>1959 </a:t>
            </a:r>
            <a:r>
              <a:rPr lang="nl-NL" dirty="0" err="1" smtClean="0"/>
              <a:t>Chloramphenicol</a:t>
            </a:r>
            <a:endParaRPr lang="nl-NL" dirty="0"/>
          </a:p>
          <a:p>
            <a:pPr lvl="1"/>
            <a:r>
              <a:rPr lang="nl-NL" dirty="0" smtClean="0"/>
              <a:t>1982 </a:t>
            </a:r>
            <a:r>
              <a:rPr lang="nl-NL" dirty="0" err="1" smtClean="0"/>
              <a:t>Benzyl</a:t>
            </a:r>
            <a:r>
              <a:rPr lang="nl-NL" dirty="0" smtClean="0"/>
              <a:t> alcohol</a:t>
            </a:r>
          </a:p>
          <a:p>
            <a:r>
              <a:rPr lang="nl-NL" dirty="0" err="1" smtClean="0"/>
              <a:t>Legislation</a:t>
            </a:r>
            <a:r>
              <a:rPr lang="nl-NL" dirty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stimulate</a:t>
            </a:r>
            <a:r>
              <a:rPr lang="nl-NL" dirty="0" smtClean="0"/>
              <a:t> drug research in </a:t>
            </a:r>
            <a:r>
              <a:rPr lang="nl-NL" dirty="0" err="1" smtClean="0"/>
              <a:t>children</a:t>
            </a:r>
            <a:endParaRPr lang="nl-NL" dirty="0"/>
          </a:p>
          <a:p>
            <a:pPr lvl="1"/>
            <a:r>
              <a:rPr lang="nl-NL" dirty="0" smtClean="0"/>
              <a:t>1997 FDA </a:t>
            </a:r>
            <a:r>
              <a:rPr lang="nl-NL" dirty="0" err="1" smtClean="0"/>
              <a:t>Modernization</a:t>
            </a:r>
            <a:r>
              <a:rPr lang="nl-NL" dirty="0" smtClean="0"/>
              <a:t> Act</a:t>
            </a:r>
          </a:p>
          <a:p>
            <a:pPr lvl="1"/>
            <a:r>
              <a:rPr lang="nl-NL" dirty="0" smtClean="0"/>
              <a:t>2002 Best </a:t>
            </a:r>
            <a:r>
              <a:rPr lang="nl-NL" dirty="0" err="1" smtClean="0"/>
              <a:t>Pharmaceuticals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Children</a:t>
            </a:r>
            <a:r>
              <a:rPr lang="nl-NL" dirty="0" smtClean="0"/>
              <a:t> Act</a:t>
            </a:r>
          </a:p>
          <a:p>
            <a:pPr lvl="1"/>
            <a:r>
              <a:rPr lang="nl-NL" dirty="0" smtClean="0"/>
              <a:t>2007 European </a:t>
            </a:r>
            <a:r>
              <a:rPr lang="nl-NL" dirty="0" err="1" smtClean="0"/>
              <a:t>Paediatric</a:t>
            </a:r>
            <a:r>
              <a:rPr lang="nl-NL" dirty="0" smtClean="0"/>
              <a:t> </a:t>
            </a:r>
            <a:r>
              <a:rPr lang="nl-NL" dirty="0" err="1" smtClean="0"/>
              <a:t>Regulation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21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Drug </a:t>
            </a:r>
            <a:r>
              <a:rPr lang="nl-NL" b="1" dirty="0" err="1" smtClean="0">
                <a:solidFill>
                  <a:schemeClr val="tx2"/>
                </a:solidFill>
              </a:rPr>
              <a:t>and</a:t>
            </a:r>
            <a:r>
              <a:rPr lang="nl-NL" b="1" dirty="0" smtClean="0">
                <a:solidFill>
                  <a:schemeClr val="tx2"/>
                </a:solidFill>
              </a:rPr>
              <a:t> human body (1)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‘drug’: </a:t>
            </a:r>
            <a:r>
              <a:rPr lang="nl-NL" dirty="0" err="1" smtClean="0"/>
              <a:t>active</a:t>
            </a:r>
            <a:r>
              <a:rPr lang="nl-NL" dirty="0" smtClean="0"/>
              <a:t> </a:t>
            </a:r>
            <a:r>
              <a:rPr lang="nl-NL" dirty="0" err="1" smtClean="0"/>
              <a:t>ingredient</a:t>
            </a:r>
            <a:r>
              <a:rPr lang="nl-NL" dirty="0" smtClean="0"/>
              <a:t> + </a:t>
            </a:r>
            <a:r>
              <a:rPr lang="nl-NL" dirty="0" err="1" smtClean="0"/>
              <a:t>excipient</a:t>
            </a:r>
            <a:endParaRPr lang="nl-NL" dirty="0" smtClean="0"/>
          </a:p>
          <a:p>
            <a:r>
              <a:rPr lang="nl-NL" dirty="0" smtClean="0"/>
              <a:t>Route of </a:t>
            </a:r>
            <a:r>
              <a:rPr lang="nl-NL" dirty="0" err="1" smtClean="0"/>
              <a:t>administration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Oral: capsule, tablet, </a:t>
            </a:r>
            <a:r>
              <a:rPr lang="nl-NL" dirty="0" err="1" smtClean="0"/>
              <a:t>fluid</a:t>
            </a:r>
            <a:r>
              <a:rPr lang="nl-NL" dirty="0" smtClean="0"/>
              <a:t>, …</a:t>
            </a:r>
          </a:p>
          <a:p>
            <a:pPr lvl="2"/>
            <a:r>
              <a:rPr lang="nl-NL" dirty="0" err="1" smtClean="0"/>
              <a:t>sublingual</a:t>
            </a:r>
            <a:endParaRPr lang="nl-NL" dirty="0" smtClean="0"/>
          </a:p>
          <a:p>
            <a:pPr lvl="1"/>
            <a:r>
              <a:rPr lang="nl-NL" dirty="0" err="1"/>
              <a:t>Intravenous</a:t>
            </a:r>
            <a:endParaRPr lang="nl-NL" dirty="0"/>
          </a:p>
          <a:p>
            <a:pPr lvl="1"/>
            <a:r>
              <a:rPr lang="nl-NL" dirty="0" err="1" smtClean="0"/>
              <a:t>Rectal</a:t>
            </a:r>
            <a:endParaRPr lang="nl-NL" dirty="0" smtClean="0"/>
          </a:p>
          <a:p>
            <a:pPr lvl="1"/>
            <a:r>
              <a:rPr lang="nl-NL" dirty="0" err="1" smtClean="0"/>
              <a:t>Intramuscular</a:t>
            </a:r>
            <a:endParaRPr lang="nl-NL" dirty="0" smtClean="0"/>
          </a:p>
          <a:p>
            <a:pPr lvl="1"/>
            <a:r>
              <a:rPr lang="nl-NL" dirty="0" smtClean="0"/>
              <a:t>…..</a:t>
            </a:r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41574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Drug </a:t>
            </a:r>
            <a:r>
              <a:rPr lang="nl-NL" b="1" dirty="0" err="1" smtClean="0">
                <a:solidFill>
                  <a:schemeClr val="tx2"/>
                </a:solidFill>
              </a:rPr>
              <a:t>and</a:t>
            </a:r>
            <a:r>
              <a:rPr lang="nl-NL" b="1" dirty="0" smtClean="0">
                <a:solidFill>
                  <a:schemeClr val="tx2"/>
                </a:solidFill>
              </a:rPr>
              <a:t> human body (2)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Absorption</a:t>
            </a:r>
            <a:endParaRPr lang="nl-NL" dirty="0" smtClean="0"/>
          </a:p>
          <a:p>
            <a:r>
              <a:rPr lang="nl-NL" dirty="0" smtClean="0"/>
              <a:t>Distribution</a:t>
            </a:r>
          </a:p>
          <a:p>
            <a:r>
              <a:rPr lang="nl-NL" dirty="0" err="1" smtClean="0"/>
              <a:t>Metabolism</a:t>
            </a:r>
            <a:endParaRPr lang="nl-NL" dirty="0" smtClean="0"/>
          </a:p>
          <a:p>
            <a:r>
              <a:rPr lang="nl-NL" dirty="0" err="1" smtClean="0"/>
              <a:t>Excretion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concentration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effect:</a:t>
            </a:r>
          </a:p>
          <a:p>
            <a:pPr marL="0" indent="0" algn="ctr">
              <a:buNone/>
            </a:pPr>
            <a:r>
              <a:rPr lang="nl-NL" dirty="0" err="1" smtClean="0"/>
              <a:t>Pharmacodynamics</a:t>
            </a:r>
            <a:r>
              <a:rPr lang="nl-NL" dirty="0" smtClean="0"/>
              <a:t>, PD</a:t>
            </a:r>
            <a:endParaRPr lang="nl-NL" dirty="0"/>
          </a:p>
        </p:txBody>
      </p:sp>
      <p:sp>
        <p:nvSpPr>
          <p:cNvPr id="4" name="Rechteraccolade 3"/>
          <p:cNvSpPr/>
          <p:nvPr/>
        </p:nvSpPr>
        <p:spPr>
          <a:xfrm>
            <a:off x="3059832" y="1628800"/>
            <a:ext cx="288032" cy="2304256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4067944" y="2488540"/>
            <a:ext cx="3748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err="1" smtClean="0"/>
              <a:t>Pharmacokinetics</a:t>
            </a:r>
            <a:r>
              <a:rPr lang="nl-NL" sz="3200" dirty="0" smtClean="0"/>
              <a:t>, PK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4499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67376"/>
            <a:ext cx="2501506" cy="229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PK </a:t>
            </a:r>
            <a:r>
              <a:rPr lang="nl-NL" b="1" dirty="0" err="1" smtClean="0">
                <a:solidFill>
                  <a:schemeClr val="tx2"/>
                </a:solidFill>
              </a:rPr>
              <a:t>models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928813"/>
            <a:ext cx="45910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96" y="4845788"/>
            <a:ext cx="338296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90392"/>
            <a:ext cx="2431730" cy="211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9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Changes </a:t>
            </a:r>
            <a:r>
              <a:rPr lang="nl-NL" b="1" dirty="0" err="1" smtClean="0">
                <a:solidFill>
                  <a:schemeClr val="tx2"/>
                </a:solidFill>
              </a:rPr>
              <a:t>during</a:t>
            </a:r>
            <a:r>
              <a:rPr lang="nl-NL" b="1" dirty="0" smtClean="0">
                <a:solidFill>
                  <a:schemeClr val="tx2"/>
                </a:solidFill>
              </a:rPr>
              <a:t> development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386608" cy="3951288"/>
          </a:xfrm>
        </p:spPr>
        <p:txBody>
          <a:bodyPr/>
          <a:lstStyle/>
          <a:p>
            <a:r>
              <a:rPr lang="nl-NL" dirty="0" err="1" smtClean="0"/>
              <a:t>Absorption</a:t>
            </a:r>
            <a:endParaRPr lang="nl-NL" dirty="0" smtClean="0"/>
          </a:p>
          <a:p>
            <a:r>
              <a:rPr lang="nl-NL" dirty="0" smtClean="0"/>
              <a:t>Distribution</a:t>
            </a:r>
          </a:p>
          <a:p>
            <a:endParaRPr lang="nl-NL" dirty="0"/>
          </a:p>
          <a:p>
            <a:r>
              <a:rPr lang="nl-NL" dirty="0" err="1" smtClean="0"/>
              <a:t>Metabolism</a:t>
            </a:r>
            <a:endParaRPr lang="nl-NL" dirty="0" smtClean="0"/>
          </a:p>
          <a:p>
            <a:r>
              <a:rPr lang="nl-NL" dirty="0" err="1" smtClean="0"/>
              <a:t>Excretion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PD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2915816" y="2174875"/>
            <a:ext cx="5770985" cy="3951288"/>
          </a:xfrm>
        </p:spPr>
        <p:txBody>
          <a:bodyPr/>
          <a:lstStyle/>
          <a:p>
            <a:r>
              <a:rPr lang="nl-NL" dirty="0" err="1" smtClean="0"/>
              <a:t>Gastric</a:t>
            </a:r>
            <a:r>
              <a:rPr lang="nl-NL" dirty="0" smtClean="0"/>
              <a:t> pH, </a:t>
            </a:r>
            <a:r>
              <a:rPr lang="nl-NL" dirty="0" err="1" smtClean="0"/>
              <a:t>intestinal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endParaRPr lang="nl-NL" dirty="0" smtClean="0"/>
          </a:p>
          <a:p>
            <a:r>
              <a:rPr lang="nl-NL" dirty="0" smtClean="0"/>
              <a:t>Body </a:t>
            </a:r>
            <a:r>
              <a:rPr lang="nl-NL" dirty="0" err="1" smtClean="0"/>
              <a:t>composition</a:t>
            </a:r>
            <a:r>
              <a:rPr lang="nl-NL" dirty="0" smtClean="0"/>
              <a:t>, availability of binding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proteins, </a:t>
            </a:r>
            <a:r>
              <a:rPr lang="nl-NL" dirty="0" err="1" smtClean="0"/>
              <a:t>permeability</a:t>
            </a:r>
            <a:r>
              <a:rPr lang="nl-NL" dirty="0" smtClean="0"/>
              <a:t> of </a:t>
            </a:r>
            <a:r>
              <a:rPr lang="nl-NL" dirty="0" err="1" smtClean="0"/>
              <a:t>membranes</a:t>
            </a:r>
            <a:endParaRPr lang="nl-NL" dirty="0" smtClean="0"/>
          </a:p>
          <a:p>
            <a:r>
              <a:rPr lang="nl-NL" dirty="0" err="1" smtClean="0"/>
              <a:t>Expression</a:t>
            </a:r>
            <a:r>
              <a:rPr lang="nl-NL" dirty="0" smtClean="0"/>
              <a:t> of </a:t>
            </a:r>
            <a:r>
              <a:rPr lang="nl-NL" dirty="0" err="1" smtClean="0"/>
              <a:t>enzymes</a:t>
            </a:r>
            <a:r>
              <a:rPr lang="nl-NL" dirty="0" smtClean="0"/>
              <a:t> in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liver</a:t>
            </a:r>
            <a:endParaRPr lang="nl-NL" dirty="0" smtClean="0"/>
          </a:p>
          <a:p>
            <a:r>
              <a:rPr lang="nl-NL" dirty="0" err="1" smtClean="0"/>
              <a:t>Renal</a:t>
            </a:r>
            <a:r>
              <a:rPr lang="nl-NL" dirty="0" smtClean="0"/>
              <a:t> </a:t>
            </a:r>
            <a:r>
              <a:rPr lang="nl-NL" dirty="0" err="1" smtClean="0"/>
              <a:t>function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Availability of </a:t>
            </a:r>
            <a:r>
              <a:rPr lang="nl-NL" dirty="0" err="1" smtClean="0"/>
              <a:t>receptors</a:t>
            </a:r>
            <a:r>
              <a:rPr lang="nl-NL" dirty="0" smtClean="0"/>
              <a:t>, </a:t>
            </a:r>
            <a:r>
              <a:rPr lang="nl-NL" dirty="0" err="1" smtClean="0"/>
              <a:t>drug-receptor</a:t>
            </a:r>
            <a:r>
              <a:rPr lang="nl-NL" dirty="0" smtClean="0"/>
              <a:t> </a:t>
            </a:r>
            <a:r>
              <a:rPr lang="nl-NL" dirty="0" err="1" smtClean="0"/>
              <a:t>interaction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237312"/>
            <a:ext cx="25241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1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32" y="278508"/>
            <a:ext cx="6291388" cy="584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5508104" y="6309320"/>
            <a:ext cx="2442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Kearns et al. NEJM 2003</a:t>
            </a:r>
          </a:p>
        </p:txBody>
      </p:sp>
    </p:spTree>
    <p:extLst>
      <p:ext uri="{BB962C8B-B14F-4D97-AF65-F5344CB8AC3E}">
        <p14:creationId xmlns:p14="http://schemas.microsoft.com/office/powerpoint/2010/main" val="18558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294</Words>
  <Application>Microsoft Office PowerPoint</Application>
  <PresentationFormat>On-screen Show (4:3)</PresentationFormat>
  <Paragraphs>82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Kantoorthema</vt:lpstr>
      <vt:lpstr>Office Theme</vt:lpstr>
      <vt:lpstr>Pharmacotherapy in children –  small populations of human subjects who are not just small adults</vt:lpstr>
      <vt:lpstr>Children?</vt:lpstr>
      <vt:lpstr>PowerPoint Presentation</vt:lpstr>
      <vt:lpstr>Brief history of drugs in children</vt:lpstr>
      <vt:lpstr>Drug and human body (1)</vt:lpstr>
      <vt:lpstr>Drug and human body (2)</vt:lpstr>
      <vt:lpstr>PK models</vt:lpstr>
      <vt:lpstr>Changes during development</vt:lpstr>
      <vt:lpstr>PowerPoint Presentation</vt:lpstr>
      <vt:lpstr>PK/PD studies</vt:lpstr>
      <vt:lpstr>What is the right dose?</vt:lpstr>
      <vt:lpstr>Extrapolation …</vt:lpstr>
      <vt:lpstr>FDA decision tree</vt:lpstr>
      <vt:lpstr>PowerPoint Presentation</vt:lpstr>
      <vt:lpstr>EMA review</vt:lpstr>
      <vt:lpstr>Way forward</vt:lpstr>
      <vt:lpstr>Thank you!</vt:lpstr>
    </vt:vector>
  </TitlesOfParts>
  <Company>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Pharmacotherapy in children – small populations of human subjects who are not just small adults</dc:title>
  <dc:creator>J.H. van der Lee</dc:creator>
  <cp:lastModifiedBy>Peach, Susan</cp:lastModifiedBy>
  <cp:revision>36</cp:revision>
  <dcterms:created xsi:type="dcterms:W3CDTF">2017-04-21T08:37:15Z</dcterms:created>
  <dcterms:modified xsi:type="dcterms:W3CDTF">2017-04-28T10:48:12Z</dcterms:modified>
</cp:coreProperties>
</file>